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6" r:id="rId3"/>
    <p:sldId id="277" r:id="rId4"/>
    <p:sldId id="278" r:id="rId5"/>
    <p:sldId id="256" r:id="rId6"/>
    <p:sldId id="281" r:id="rId7"/>
    <p:sldId id="282" r:id="rId8"/>
    <p:sldId id="280" r:id="rId9"/>
    <p:sldId id="283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5" r:id="rId27"/>
    <p:sldId id="27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4A823-5188-C24A-9EA3-B6D38157A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096DAE-B502-B74D-AE90-C308F67B9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56CD9-CC5D-494A-B6F1-FB65D7112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B4F50-9359-BD4E-A9AC-E6B852C7A8E6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1D2C3-B786-3D4F-A7AB-C1938C037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ADA71-65BD-334E-BF26-C86B019EF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5D487-A870-9A40-89FB-4131EE10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09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C8C69-968C-FA47-8FF0-9929D7BE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5A3FAC-8DB6-EC44-8EBA-CC446F651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E4281-8CFC-9C49-865D-7EB2604CD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B4F50-9359-BD4E-A9AC-E6B852C7A8E6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8B5D3-9753-3044-9750-3AFD275BD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33086-746E-F24F-807C-4CC36E475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5D487-A870-9A40-89FB-4131EE10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9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617F3F-C87B-DC45-9679-02E207AED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1B363B-D9E4-9646-9E18-F8F35EEE8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2884E-F466-3F46-A2C1-D9598B1FC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B4F50-9359-BD4E-A9AC-E6B852C7A8E6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2C0AA-2AE4-0D4D-BC18-7B77CDA8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87C2C-BEA7-6C48-AEEF-A2F17DC7C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5D487-A870-9A40-89FB-4131EE10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52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681F-3AFA-C042-B57C-22404F9E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3D2A-4A4F-654D-B0C1-8CA8AF233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009B7-CDE0-DB46-BF29-18ED11FCC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B4F50-9359-BD4E-A9AC-E6B852C7A8E6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B50EF-F2CC-8C40-8AE7-4920E7F9B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A51F5-CA5F-4149-B934-B808FAA6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5D487-A870-9A40-89FB-4131EE10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04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E287-E3E4-A045-83DF-802CD0D36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70D09-6BF3-6641-BA8C-7F875A98C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C4C59-85A4-A445-B620-79EDB4E07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B4F50-9359-BD4E-A9AC-E6B852C7A8E6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896CD-20C6-6646-B2F6-27A91C9BD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EF2F9-034A-2C4C-8FBE-D119130C1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5D487-A870-9A40-89FB-4131EE10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0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17FCA-2822-0F49-BBE1-25D72F5E5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53BDE-B61D-9847-AAA7-7C7923E998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8A57D-6E60-8C42-B6C4-76BA42157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A610BF-AA7A-B443-B9DC-5A67C6847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B4F50-9359-BD4E-A9AC-E6B852C7A8E6}" type="datetimeFigureOut">
              <a:rPr lang="en-US" smtClean="0"/>
              <a:t>11/5/20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A8B2F-EA49-7741-A39B-A8F8C156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66CCB-107D-0249-B34E-252CC4BB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5D487-A870-9A40-89FB-4131EE10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09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63E94-409A-8D40-AF69-7294A164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6020C-F1F5-8746-91DA-E7B4468C3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6B3B4-3371-E748-9118-B24297BF6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3420A7-E7F7-9041-B654-D51529966F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82F666-9C50-6343-BDC4-D9BF491C4A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5BA615-8C7D-5347-AF8A-B90340D52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B4F50-9359-BD4E-A9AC-E6B852C7A8E6}" type="datetimeFigureOut">
              <a:rPr lang="en-US" smtClean="0"/>
              <a:t>11/5/20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BF9388-A66F-ED4E-904F-233C52A26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846990-7986-E644-B90B-34014CF7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5D487-A870-9A40-89FB-4131EE10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1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4BEF-AE02-B647-A3F2-9A4AC776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5A7D04-E655-5545-893D-E6AC18A43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B4F50-9359-BD4E-A9AC-E6B852C7A8E6}" type="datetimeFigureOut">
              <a:rPr lang="en-US" smtClean="0"/>
              <a:t>11/5/20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86BBD-5CE0-844A-8498-A3951D90E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754C6-6AED-A542-BE74-288C83C9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5D487-A870-9A40-89FB-4131EE10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14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309681-D044-BC4A-A7E5-7D75DA5B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B4F50-9359-BD4E-A9AC-E6B852C7A8E6}" type="datetimeFigureOut">
              <a:rPr lang="en-US" smtClean="0"/>
              <a:t>11/5/20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CC00-3B0D-4145-A83C-3D2634082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6B94D-D7CF-974B-9214-6A0F4287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5D487-A870-9A40-89FB-4131EE10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B5F0C-1603-C747-BC93-A62C42DD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D048E-5143-CE4D-A637-E78A65151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120AA-C273-3847-985C-D6282B27C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8A60D-DB03-D54A-AF62-1FB7784A4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B4F50-9359-BD4E-A9AC-E6B852C7A8E6}" type="datetimeFigureOut">
              <a:rPr lang="en-US" smtClean="0"/>
              <a:t>11/5/20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41764-B749-344E-89BD-9DF2DF7BF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1FF51-D7DE-4F4D-9331-6BB74EA8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5D487-A870-9A40-89FB-4131EE10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65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B39EB-A089-4643-B4F7-7371A6C9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821821-BBDF-A449-AAEF-C5F5D023F0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7D5FE-2AB9-6E40-9F5B-B0AB052E9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78039-963C-7D45-AB4B-0BAF542E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B4F50-9359-BD4E-A9AC-E6B852C7A8E6}" type="datetimeFigureOut">
              <a:rPr lang="en-US" smtClean="0"/>
              <a:t>11/5/20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AEC78-DD7D-D04D-AC28-6742EFC04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60D39-BABD-4341-8C15-4B7D2503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5D487-A870-9A40-89FB-4131EE10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9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47C-ACAA-E44F-86DE-C6A51ECFF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A21A8-0F9A-C346-9461-14FD06991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BD075-07FB-AE4C-8685-FA097FEF0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B4F50-9359-BD4E-A9AC-E6B852C7A8E6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5A8B8-FAB2-0041-B6A1-ED443C24C9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14880-68D1-5442-9EB4-BA6EE4393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5D487-A870-9A40-89FB-4131EE10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79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918" y="6045461"/>
            <a:ext cx="3906121" cy="657174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extBox 5"/>
          <p:cNvSpPr txBox="1"/>
          <p:nvPr/>
        </p:nvSpPr>
        <p:spPr>
          <a:xfrm>
            <a:off x="2972874" y="2316478"/>
            <a:ext cx="6246253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45720" bIns="45720">
            <a:spAutoFit/>
          </a:bodyPr>
          <a:lstStyle/>
          <a:p>
            <a:pPr algn="ctr">
              <a:defRPr sz="4000" i="1">
                <a:solidFill>
                  <a:srgbClr val="3B383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>
                <a:latin typeface="Helvetica Light" panose="020B0403020202020204" pitchFamily="34" charset="0"/>
              </a:rPr>
              <a:t>Chandra X-ray Observatory</a:t>
            </a:r>
          </a:p>
          <a:p>
            <a:pPr algn="ctr">
              <a:defRPr sz="5600" b="1">
                <a:solidFill>
                  <a:srgbClr val="3B383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>
                <a:latin typeface="Helvetica Light" panose="020B0403020202020204" pitchFamily="34" charset="0"/>
              </a:rPr>
              <a:t>Returning the HRC to Science</a:t>
            </a:r>
            <a:endParaRPr sz="2800" dirty="0">
              <a:latin typeface="Helvetica Light" panose="020B0403020202020204" pitchFamily="34" charset="0"/>
            </a:endParaRPr>
          </a:p>
          <a:p>
            <a:pPr algn="ctr">
              <a:defRPr sz="3600" i="1">
                <a:solidFill>
                  <a:srgbClr val="3B383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ctr">
              <a:defRPr sz="3600" i="1">
                <a:solidFill>
                  <a:srgbClr val="3B383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000" dirty="0"/>
              <a:t>Discussion on HRC Thermal Status</a:t>
            </a:r>
          </a:p>
        </p:txBody>
      </p:sp>
      <p:sp>
        <p:nvSpPr>
          <p:cNvPr id="162" name="Rectangle 6"/>
          <p:cNvSpPr txBox="1"/>
          <p:nvPr/>
        </p:nvSpPr>
        <p:spPr>
          <a:xfrm>
            <a:off x="353798" y="6070513"/>
            <a:ext cx="432285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45720" bIns="45720">
            <a:spAutoFit/>
          </a:bodyPr>
          <a:lstStyle>
            <a:lvl1pPr algn="l" defTabSz="1828800">
              <a:defRPr sz="3600">
                <a:solidFill>
                  <a:srgbClr val="3B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1800" dirty="0"/>
              <a:t>Ralph Kraft &amp; the </a:t>
            </a:r>
            <a:r>
              <a:rPr sz="1800" dirty="0"/>
              <a:t>HRC Operations Team</a:t>
            </a:r>
          </a:p>
        </p:txBody>
      </p:sp>
      <p:sp>
        <p:nvSpPr>
          <p:cNvPr id="163" name="Rectangle 7"/>
          <p:cNvSpPr txBox="1"/>
          <p:nvPr/>
        </p:nvSpPr>
        <p:spPr>
          <a:xfrm>
            <a:off x="353798" y="6358354"/>
            <a:ext cx="4685898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45720" bIns="45720">
            <a:spAutoFit/>
          </a:bodyPr>
          <a:lstStyle>
            <a:lvl1pPr algn="l" defTabSz="1828800">
              <a:defRPr>
                <a:solidFill>
                  <a:srgbClr val="3B383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sz="900" dirty="0"/>
              <a:t>D. </a:t>
            </a:r>
            <a:r>
              <a:rPr lang="en-US" sz="900" dirty="0" err="1"/>
              <a:t>Patnaude</a:t>
            </a:r>
            <a:r>
              <a:rPr lang="en-US" sz="900" dirty="0"/>
              <a:t>, </a:t>
            </a:r>
            <a:r>
              <a:rPr sz="900" dirty="0"/>
              <a:t>R. Kraft, P. </a:t>
            </a:r>
            <a:r>
              <a:rPr sz="900" dirty="0" err="1"/>
              <a:t>Nulsen</a:t>
            </a:r>
            <a:r>
              <a:rPr sz="900" dirty="0"/>
              <a:t>, G. Tremblay, T. </a:t>
            </a:r>
            <a:r>
              <a:rPr sz="900" dirty="0" err="1"/>
              <a:t>Gauron</a:t>
            </a:r>
            <a:r>
              <a:rPr sz="900" dirty="0"/>
              <a:t>, A. </a:t>
            </a:r>
            <a:r>
              <a:rPr sz="900" dirty="0" err="1"/>
              <a:t>Kenter</a:t>
            </a:r>
            <a:r>
              <a:rPr sz="900" dirty="0"/>
              <a:t>, K. Gage, B. Bissell</a:t>
            </a:r>
          </a:p>
        </p:txBody>
      </p:sp>
    </p:spTree>
    <p:extLst>
      <p:ext uri="{BB962C8B-B14F-4D97-AF65-F5344CB8AC3E}">
        <p14:creationId xmlns:p14="http://schemas.microsoft.com/office/powerpoint/2010/main" val="3685322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DA0BD08-19B5-5748-950B-2A12CBAC8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84150"/>
            <a:ext cx="92964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44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B1E6171-35A7-5946-808E-9C02CA016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84150"/>
            <a:ext cx="92964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28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F8E9A076-879C-1E49-BB96-6C083D425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84150"/>
            <a:ext cx="92964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87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5EE3A3-6A36-AE4F-B11F-99A1C59E3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84150"/>
            <a:ext cx="92964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43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874F786-0A5E-B44D-B678-047F8FC9C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84150"/>
            <a:ext cx="92964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24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D3E1F43-FB71-B748-BF31-8592036AA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84150"/>
            <a:ext cx="92964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92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2177BEC-714E-574D-9228-A002B95E0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84150"/>
            <a:ext cx="92964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76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173E5DF-C3BA-BB48-BA25-C3B85282C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0" y="184150"/>
            <a:ext cx="94361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58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5D49EBC-66BD-144E-BD17-3538A66EB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0" y="184150"/>
            <a:ext cx="94361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39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9D17348-11A0-7E4A-A882-CFD879D1E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84150"/>
            <a:ext cx="92964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50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D87B917-C3C9-DE4A-8F48-4DC690A1A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357"/>
            <a:ext cx="12192000" cy="576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22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D6B3ED8-4DD5-A840-825E-6A9A0CCD1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84150"/>
            <a:ext cx="92964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25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9DC691B-AEDE-474D-BD6A-A38AD468F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184150"/>
            <a:ext cx="93091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19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E22F175-23B1-BA4D-AA21-A678458F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84150"/>
            <a:ext cx="92964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21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4B6B171-8B0D-7947-9A25-66D38CB96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84150"/>
            <a:ext cx="92964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70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8A55EE4-EF21-3541-AF9F-B775CA454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84150"/>
            <a:ext cx="92964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91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D9C088B-C606-3F45-9E6C-85081FF18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84150"/>
            <a:ext cx="92964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3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A8E3576-3346-4743-9B08-A8E0A4F6A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24FFBD-979A-3448-A05C-04A12012547C}"/>
              </a:ext>
            </a:extLst>
          </p:cNvPr>
          <p:cNvSpPr txBox="1"/>
          <p:nvPr/>
        </p:nvSpPr>
        <p:spPr>
          <a:xfrm>
            <a:off x="3246502" y="149087"/>
            <a:ext cx="569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Light" panose="020B0403020202020204" pitchFamily="34" charset="0"/>
              </a:rPr>
              <a:t>THIS MSID HAS FAR LOWER DATA DENSITY IN SKA</a:t>
            </a:r>
          </a:p>
        </p:txBody>
      </p:sp>
    </p:spTree>
    <p:extLst>
      <p:ext uri="{BB962C8B-B14F-4D97-AF65-F5344CB8AC3E}">
        <p14:creationId xmlns:p14="http://schemas.microsoft.com/office/powerpoint/2010/main" val="256256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53AE988-4FEC-6F49-8F97-A03C14931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72C8BA-CBB1-7843-9DB4-505CC5879DE5}"/>
              </a:ext>
            </a:extLst>
          </p:cNvPr>
          <p:cNvSpPr txBox="1"/>
          <p:nvPr/>
        </p:nvSpPr>
        <p:spPr>
          <a:xfrm>
            <a:off x="3246502" y="149087"/>
            <a:ext cx="569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Light" panose="020B0403020202020204" pitchFamily="34" charset="0"/>
              </a:rPr>
              <a:t>THIS MSID HAS FAR LOWER DATA DENSITY IN SKA</a:t>
            </a:r>
          </a:p>
        </p:txBody>
      </p:sp>
    </p:spTree>
    <p:extLst>
      <p:ext uri="{BB962C8B-B14F-4D97-AF65-F5344CB8AC3E}">
        <p14:creationId xmlns:p14="http://schemas.microsoft.com/office/powerpoint/2010/main" val="172222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B1A1549-9E88-7B4B-A963-E7AECCF3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285"/>
            <a:ext cx="12192000" cy="54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76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409F703-1B4E-E94B-A076-1737F9AF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286B47-E7E9-EC42-A608-D25D92512DF1}"/>
              </a:ext>
            </a:extLst>
          </p:cNvPr>
          <p:cNvSpPr/>
          <p:nvPr/>
        </p:nvSpPr>
        <p:spPr>
          <a:xfrm>
            <a:off x="5762366" y="846438"/>
            <a:ext cx="284206" cy="5165124"/>
          </a:xfrm>
          <a:prstGeom prst="rect">
            <a:avLst/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57ED8F-7068-E74A-9B5E-D510F1B7104F}"/>
              </a:ext>
            </a:extLst>
          </p:cNvPr>
          <p:cNvSpPr txBox="1"/>
          <p:nvPr/>
        </p:nvSpPr>
        <p:spPr>
          <a:xfrm>
            <a:off x="6271592" y="1919864"/>
            <a:ext cx="54069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Helvetica Light" panose="020B0403020202020204" pitchFamily="34" charset="0"/>
              </a:rPr>
              <a:t>Sharp decline in moving average is largely due to the (very) cold period we sat in during the shutdown.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Helvetica Light" panose="020B0403020202020204" pitchFamily="34" charset="0"/>
              </a:rPr>
              <a:t>The anomaly recovery shutdown saw the coldest temperatures for the HRC since launch. </a:t>
            </a:r>
          </a:p>
        </p:txBody>
      </p:sp>
    </p:spTree>
    <p:extLst>
      <p:ext uri="{BB962C8B-B14F-4D97-AF65-F5344CB8AC3E}">
        <p14:creationId xmlns:p14="http://schemas.microsoft.com/office/powerpoint/2010/main" val="3035141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31906FF-D175-8F49-9E2B-82EB23C2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909" y="560293"/>
            <a:ext cx="12778689" cy="60135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5AD037-4AC8-5E44-A137-A06768E247D6}"/>
              </a:ext>
            </a:extLst>
          </p:cNvPr>
          <p:cNvSpPr/>
          <p:nvPr/>
        </p:nvSpPr>
        <p:spPr>
          <a:xfrm>
            <a:off x="2438588" y="190961"/>
            <a:ext cx="7148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Light" panose="020B0403020202020204" pitchFamily="34" charset="0"/>
              </a:rPr>
              <a:t>If (naively) we simply assume that the current warming trend holds, </a:t>
            </a:r>
          </a:p>
          <a:p>
            <a:r>
              <a:rPr lang="en-US" b="1" dirty="0">
                <a:latin typeface="Helvetica Light" panose="020B0403020202020204" pitchFamily="34" charset="0"/>
              </a:rPr>
              <a:t>there is plenty of headroom until we reach our CAUTION limits.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41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64446ED-293E-5D4D-A695-B836805CB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13" y="548460"/>
            <a:ext cx="11321373" cy="63095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9A4104-150F-5C48-918C-536575D6AB34}"/>
              </a:ext>
            </a:extLst>
          </p:cNvPr>
          <p:cNvSpPr/>
          <p:nvPr/>
        </p:nvSpPr>
        <p:spPr>
          <a:xfrm>
            <a:off x="4269217" y="857568"/>
            <a:ext cx="18069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</a:rPr>
              <a:t>A-side operations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FEC8FE-67FF-F440-85C7-EBD3650C1E31}"/>
              </a:ext>
            </a:extLst>
          </p:cNvPr>
          <p:cNvSpPr/>
          <p:nvPr/>
        </p:nvSpPr>
        <p:spPr>
          <a:xfrm>
            <a:off x="6659866" y="857568"/>
            <a:ext cx="18069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</a:rPr>
              <a:t>B-side operations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C70EAAD-1F0B-CA4C-8500-77A558916AFC}"/>
              </a:ext>
            </a:extLst>
          </p:cNvPr>
          <p:cNvCxnSpPr>
            <a:cxnSpLocks/>
          </p:cNvCxnSpPr>
          <p:nvPr/>
        </p:nvCxnSpPr>
        <p:spPr>
          <a:xfrm>
            <a:off x="8466771" y="1036784"/>
            <a:ext cx="640080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CEDC30-148A-E844-ACC4-B12BD2F6AA34}"/>
              </a:ext>
            </a:extLst>
          </p:cNvPr>
          <p:cNvCxnSpPr>
            <a:cxnSpLocks/>
          </p:cNvCxnSpPr>
          <p:nvPr/>
        </p:nvCxnSpPr>
        <p:spPr>
          <a:xfrm flipH="1">
            <a:off x="3670925" y="1033272"/>
            <a:ext cx="598292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665B477-1F8D-ED47-9AD2-CCF0BC327804}"/>
              </a:ext>
            </a:extLst>
          </p:cNvPr>
          <p:cNvSpPr/>
          <p:nvPr/>
        </p:nvSpPr>
        <p:spPr>
          <a:xfrm>
            <a:off x="209232" y="119632"/>
            <a:ext cx="11982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Light" panose="020B0403020202020204" pitchFamily="34" charset="0"/>
              </a:rPr>
              <a:t>We are still investigating why the S/C Bus current is now more strongly (and positively) correlated with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456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1BFD010-BF83-2D46-B8FD-AB9580771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15" y="636104"/>
            <a:ext cx="6594404" cy="62218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0612FB-EEB8-4349-BB09-1AEA65CBA729}"/>
              </a:ext>
            </a:extLst>
          </p:cNvPr>
          <p:cNvSpPr/>
          <p:nvPr/>
        </p:nvSpPr>
        <p:spPr>
          <a:xfrm>
            <a:off x="636615" y="266772"/>
            <a:ext cx="11456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Light" panose="020B0403020202020204" pitchFamily="34" charset="0"/>
              </a:rPr>
              <a:t>On the A side, the thermal coefficient was negative and fairly shallow. On the B side, it’s positive and steeper.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F2ADA-DD09-4542-AB3C-A1FFE06D3F92}"/>
              </a:ext>
            </a:extLst>
          </p:cNvPr>
          <p:cNvSpPr txBox="1"/>
          <p:nvPr/>
        </p:nvSpPr>
        <p:spPr>
          <a:xfrm>
            <a:off x="7231019" y="2945871"/>
            <a:ext cx="4862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Helvetica Light" panose="020B0403020202020204" pitchFamily="34" charset="0"/>
              </a:rPr>
              <a:t>One blue point for every day since the B side swap (daily average)</a:t>
            </a:r>
            <a:endParaRPr lang="en-US" b="1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335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77938F5-E24A-B640-BBFA-329F4B7A9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98"/>
          <a:stretch/>
        </p:blipFill>
        <p:spPr>
          <a:xfrm>
            <a:off x="0" y="1570383"/>
            <a:ext cx="12192000" cy="54592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67F5CD-9068-AE48-B6F7-FF7DD5CCBBF8}"/>
              </a:ext>
            </a:extLst>
          </p:cNvPr>
          <p:cNvSpPr/>
          <p:nvPr/>
        </p:nvSpPr>
        <p:spPr>
          <a:xfrm>
            <a:off x="730938" y="5852236"/>
            <a:ext cx="2268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</a:rPr>
              <a:t>Common MSID CAUTION limit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F96FDF-5A9B-4B4A-B152-5F68A49959D7}"/>
              </a:ext>
            </a:extLst>
          </p:cNvPr>
          <p:cNvSpPr/>
          <p:nvPr/>
        </p:nvSpPr>
        <p:spPr>
          <a:xfrm>
            <a:off x="1425490" y="480426"/>
            <a:ext cx="93410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Light" panose="020B0403020202020204" pitchFamily="34" charset="0"/>
              </a:rPr>
              <a:t>We are not systematically running any warmer on the B side than we were on the A side. </a:t>
            </a:r>
          </a:p>
          <a:p>
            <a:r>
              <a:rPr lang="en-US" b="1" dirty="0">
                <a:latin typeface="Helvetica Light" panose="020B0403020202020204" pitchFamily="34" charset="0"/>
              </a:rPr>
              <a:t>There is, therefore, little thermal evidence that we are dissipating (much) more power.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B2F7CF-4651-C447-9E58-CC5FC3439187}"/>
              </a:ext>
            </a:extLst>
          </p:cNvPr>
          <p:cNvSpPr/>
          <p:nvPr/>
        </p:nvSpPr>
        <p:spPr>
          <a:xfrm>
            <a:off x="4289095" y="1851481"/>
            <a:ext cx="18069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</a:rPr>
              <a:t>A-side operations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D633F-FD64-0C42-B9FF-558F632BEE56}"/>
              </a:ext>
            </a:extLst>
          </p:cNvPr>
          <p:cNvSpPr/>
          <p:nvPr/>
        </p:nvSpPr>
        <p:spPr>
          <a:xfrm>
            <a:off x="6679744" y="1851481"/>
            <a:ext cx="18069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</a:rPr>
              <a:t>B-side operations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E81D21-73D8-9A45-8DAA-F5C01A1399AD}"/>
              </a:ext>
            </a:extLst>
          </p:cNvPr>
          <p:cNvCxnSpPr>
            <a:cxnSpLocks/>
          </p:cNvCxnSpPr>
          <p:nvPr/>
        </p:nvCxnSpPr>
        <p:spPr>
          <a:xfrm>
            <a:off x="8486649" y="2030697"/>
            <a:ext cx="640080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305B6D-21F0-D143-A5E5-DEF879694B96}"/>
              </a:ext>
            </a:extLst>
          </p:cNvPr>
          <p:cNvCxnSpPr>
            <a:cxnSpLocks/>
          </p:cNvCxnSpPr>
          <p:nvPr/>
        </p:nvCxnSpPr>
        <p:spPr>
          <a:xfrm flipH="1">
            <a:off x="3690803" y="2027185"/>
            <a:ext cx="598292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533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4775F6-4F86-CF4A-A889-42944C3EC225}"/>
              </a:ext>
            </a:extLst>
          </p:cNvPr>
          <p:cNvSpPr/>
          <p:nvPr/>
        </p:nvSpPr>
        <p:spPr>
          <a:xfrm>
            <a:off x="4262004" y="3075057"/>
            <a:ext cx="3667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Helvetica Light" panose="020B0403020202020204" pitchFamily="34" charset="0"/>
              </a:rPr>
              <a:t>EXTRA SLIDES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68485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243</Words>
  <Application>Microsoft Macintosh PowerPoint</Application>
  <PresentationFormat>Widescreen</PresentationFormat>
  <Paragraphs>23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Helvetica</vt:lpstr>
      <vt:lpstr>Helvetica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Grant Tremblay</dc:creator>
  <cp:lastModifiedBy>Grant Tremblay</cp:lastModifiedBy>
  <cp:revision>9</cp:revision>
  <dcterms:created xsi:type="dcterms:W3CDTF">2020-11-05T17:30:02Z</dcterms:created>
  <dcterms:modified xsi:type="dcterms:W3CDTF">2020-11-05T21:13:15Z</dcterms:modified>
</cp:coreProperties>
</file>